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80" r:id="rId3"/>
    <p:sldId id="281" r:id="rId4"/>
    <p:sldId id="282" r:id="rId5"/>
    <p:sldId id="259" r:id="rId6"/>
    <p:sldId id="283" r:id="rId7"/>
    <p:sldId id="285" r:id="rId8"/>
    <p:sldId id="286" r:id="rId9"/>
    <p:sldId id="287" r:id="rId10"/>
    <p:sldId id="290" r:id="rId11"/>
    <p:sldId id="293" r:id="rId12"/>
    <p:sldId id="294" r:id="rId13"/>
    <p:sldId id="295" r:id="rId14"/>
    <p:sldId id="275" r:id="rId15"/>
    <p:sldId id="276" r:id="rId16"/>
    <p:sldId id="278" r:id="rId17"/>
    <p:sldId id="292" r:id="rId18"/>
    <p:sldId id="279" r:id="rId19"/>
    <p:sldId id="269" r:id="rId20"/>
    <p:sldId id="296" r:id="rId21"/>
    <p:sldId id="28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Позиция современного педагога в работе с родителями</a:t>
            </a:r>
            <a:endParaRPr lang="ru-RU" sz="40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MD\Desktop\image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33056"/>
            <a:ext cx="5328592" cy="1727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27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интерактивные формы работы с родителями, основанные на сотрудничестве и взаимодействии педагогов и родителей: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семейные клубы </a:t>
            </a:r>
          </a:p>
          <a:p>
            <a:r>
              <a:rPr lang="ru-RU" dirty="0"/>
              <a:t>круглый стол </a:t>
            </a:r>
          </a:p>
        </p:txBody>
      </p:sp>
    </p:spTree>
    <p:extLst>
      <p:ext uri="{BB962C8B-B14F-4D97-AF65-F5344CB8AC3E}">
        <p14:creationId xmlns:p14="http://schemas.microsoft.com/office/powerpoint/2010/main" val="56191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Цели интерактивного взаимодействия 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b="1" dirty="0"/>
              <a:t>- обмен опытом;</a:t>
            </a:r>
          </a:p>
          <a:p>
            <a:endParaRPr lang="ru-RU" b="1" dirty="0"/>
          </a:p>
          <a:p>
            <a:pPr marL="109728" indent="0">
              <a:buNone/>
            </a:pPr>
            <a:r>
              <a:rPr lang="ru-RU" b="1" dirty="0"/>
              <a:t>- выработка общего мнения;</a:t>
            </a:r>
          </a:p>
          <a:p>
            <a:endParaRPr lang="ru-RU" b="1" dirty="0"/>
          </a:p>
          <a:p>
            <a:pPr marL="109728" indent="0">
              <a:buNone/>
            </a:pPr>
            <a:r>
              <a:rPr lang="ru-RU" b="1" dirty="0"/>
              <a:t>- формирование умений, навыков;</a:t>
            </a:r>
          </a:p>
          <a:p>
            <a:endParaRPr lang="ru-RU" b="1" dirty="0"/>
          </a:p>
          <a:p>
            <a:pPr marL="109728" indent="0">
              <a:buNone/>
            </a:pPr>
            <a:r>
              <a:rPr lang="ru-RU" b="1" dirty="0"/>
              <a:t>- создание условия для </a:t>
            </a:r>
            <a:r>
              <a:rPr lang="ru-RU" b="1" dirty="0" err="1" smtClean="0"/>
              <a:t>диалога;группового</a:t>
            </a:r>
            <a:r>
              <a:rPr lang="ru-RU" b="1" dirty="0" smtClean="0"/>
              <a:t> </a:t>
            </a:r>
            <a:r>
              <a:rPr lang="ru-RU" b="1" dirty="0"/>
              <a:t>сплочения;</a:t>
            </a:r>
          </a:p>
          <a:p>
            <a:endParaRPr lang="ru-RU" b="1" dirty="0"/>
          </a:p>
          <a:p>
            <a:pPr marL="109728" indent="0">
              <a:buNone/>
            </a:pPr>
            <a:r>
              <a:rPr lang="ru-RU" b="1" dirty="0"/>
              <a:t>- изменения психологической атмосферы.</a:t>
            </a:r>
          </a:p>
        </p:txBody>
      </p:sp>
    </p:spTree>
    <p:extLst>
      <p:ext uri="{BB962C8B-B14F-4D97-AF65-F5344CB8AC3E}">
        <p14:creationId xmlns:p14="http://schemas.microsoft.com/office/powerpoint/2010/main" val="105197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Расширение коммуникативных возможностей Интернета: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Индивидуальное обсуждение  результатов обследования </a:t>
            </a:r>
            <a:r>
              <a:rPr lang="ru-RU" b="1" dirty="0" smtClean="0"/>
              <a:t> </a:t>
            </a:r>
            <a:r>
              <a:rPr lang="ru-RU" b="1" dirty="0"/>
              <a:t>развития детей при </a:t>
            </a:r>
            <a:r>
              <a:rPr lang="ru-RU" b="1" dirty="0" smtClean="0"/>
              <a:t> </a:t>
            </a:r>
            <a:r>
              <a:rPr lang="ru-RU" b="1" dirty="0"/>
              <a:t>личной встрече с педагогом или психологом или </a:t>
            </a:r>
            <a:r>
              <a:rPr lang="ru-RU" b="1" i="1" dirty="0"/>
              <a:t>через </a:t>
            </a:r>
            <a:r>
              <a:rPr lang="ru-RU" b="1" i="1" dirty="0" smtClean="0"/>
              <a:t>Интернет</a:t>
            </a:r>
            <a:endParaRPr lang="ru-RU" dirty="0" smtClean="0"/>
          </a:p>
          <a:p>
            <a:r>
              <a:rPr lang="ru-RU" b="1" dirty="0">
                <a:solidFill>
                  <a:srgbClr val="7030A0"/>
                </a:solidFill>
              </a:rPr>
              <a:t>Использование современных средств передачи информации, например, передача видеоизображения в </a:t>
            </a:r>
            <a:r>
              <a:rPr lang="ru-RU" b="1" u="sng" dirty="0">
                <a:solidFill>
                  <a:srgbClr val="7030A0"/>
                </a:solidFill>
              </a:rPr>
              <a:t>режиме реального времени через Интернет</a:t>
            </a:r>
          </a:p>
        </p:txBody>
      </p:sp>
    </p:spTree>
    <p:extLst>
      <p:ext uri="{BB962C8B-B14F-4D97-AF65-F5344CB8AC3E}">
        <p14:creationId xmlns:p14="http://schemas.microsoft.com/office/powerpoint/2010/main" val="232926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Расширение коммуникативных возможностей Интернета: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Организация Интернет - выставок с детскими </a:t>
            </a:r>
            <a:r>
              <a:rPr lang="ru-RU" b="1" dirty="0" smtClean="0"/>
              <a:t>работами</a:t>
            </a:r>
          </a:p>
          <a:p>
            <a:r>
              <a:rPr lang="ru-RU" b="1" dirty="0">
                <a:solidFill>
                  <a:srgbClr val="7030A0"/>
                </a:solidFill>
              </a:rPr>
              <a:t>И</a:t>
            </a:r>
            <a:r>
              <a:rPr lang="ru-RU" b="1" dirty="0" smtClean="0">
                <a:solidFill>
                  <a:srgbClr val="7030A0"/>
                </a:solidFill>
              </a:rPr>
              <a:t>ндивидуальное </a:t>
            </a:r>
            <a:r>
              <a:rPr lang="ru-RU" b="1" dirty="0">
                <a:solidFill>
                  <a:srgbClr val="7030A0"/>
                </a:solidFill>
              </a:rPr>
              <a:t>консультирование родителей в режиме он-</a:t>
            </a:r>
            <a:r>
              <a:rPr lang="ru-RU" b="1" dirty="0" err="1">
                <a:solidFill>
                  <a:srgbClr val="7030A0"/>
                </a:solidFill>
              </a:rPr>
              <a:t>лайн</a:t>
            </a:r>
            <a:r>
              <a:rPr lang="ru-RU" b="1" dirty="0">
                <a:solidFill>
                  <a:srgbClr val="7030A0"/>
                </a:solidFill>
              </a:rPr>
              <a:t>  или по электронной </a:t>
            </a:r>
            <a:r>
              <a:rPr lang="ru-RU" b="1" dirty="0" smtClean="0">
                <a:solidFill>
                  <a:srgbClr val="7030A0"/>
                </a:solidFill>
              </a:rPr>
              <a:t>почте</a:t>
            </a:r>
          </a:p>
          <a:p>
            <a:r>
              <a:rPr lang="ru-RU" b="1" dirty="0"/>
              <a:t>Р</a:t>
            </a:r>
            <a:r>
              <a:rPr lang="ru-RU" b="1" dirty="0" smtClean="0"/>
              <a:t>одители </a:t>
            </a:r>
            <a:r>
              <a:rPr lang="ru-RU" b="1" dirty="0"/>
              <a:t>должны иметь </a:t>
            </a:r>
            <a:r>
              <a:rPr lang="ru-RU" b="1" i="1" dirty="0"/>
              <a:t>индивидуальный доступ на сайт </a:t>
            </a:r>
            <a:r>
              <a:rPr lang="ru-RU" b="1" dirty="0"/>
              <a:t>и таким образом располагать информацией только о своем ребенке. По желанию и личной инициативе родителей, дошкольное образовательное учреждение в электронном виде предоставляет на сайт информацию, например, сведения о физической подготовленности ребенка и др.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29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Системообразующие принципы работы с родителями: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8229600" cy="426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1582341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000" b="1" u="sng" dirty="0" smtClean="0"/>
              <a:t>1.Персонализации </a:t>
            </a:r>
            <a:r>
              <a:rPr lang="ru-RU" sz="2000" b="1" u="sng" dirty="0"/>
              <a:t>получаемой информации</a:t>
            </a:r>
            <a:r>
              <a:rPr lang="ru-RU" sz="2000" b="1" dirty="0"/>
              <a:t>. Достоверная информация о потенциальных возможностях и реальных достижениях каждого конкретного ребенка в соответствии с его возрастными </a:t>
            </a:r>
            <a:r>
              <a:rPr lang="ru-RU" sz="2000" b="1" dirty="0" smtClean="0"/>
              <a:t>особенностями</a:t>
            </a:r>
          </a:p>
          <a:p>
            <a:endParaRPr lang="ru-RU" sz="2000" b="1" dirty="0"/>
          </a:p>
          <a:p>
            <a:r>
              <a:rPr lang="ru-RU" sz="2000" b="1" u="sng" dirty="0"/>
              <a:t>2.Целостность и комплексность информации. </a:t>
            </a:r>
            <a:r>
              <a:rPr lang="ru-RU" sz="2000" b="1" dirty="0"/>
              <a:t>Информация должна охватывать все  направления развития ребенка (здоровье и физическое, познавательное,  речевое, социально-коммуникативное, художественно -эстетическое) </a:t>
            </a:r>
          </a:p>
        </p:txBody>
      </p:sp>
    </p:spTree>
    <p:extLst>
      <p:ext uri="{BB962C8B-B14F-4D97-AF65-F5344CB8AC3E}">
        <p14:creationId xmlns:p14="http://schemas.microsoft.com/office/powerpoint/2010/main" val="94149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Системообразующие принципы работы с родителями: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4838"/>
            <a:ext cx="7509520" cy="426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2274838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3.Непрерывность и динамичность информации. 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/>
              <a:t>4.Релевантность информации (англ. </a:t>
            </a:r>
            <a:r>
              <a:rPr lang="ru-RU" sz="2400" b="1" dirty="0" err="1"/>
              <a:t>relevant</a:t>
            </a:r>
            <a:r>
              <a:rPr lang="ru-RU" sz="2400" b="1" dirty="0"/>
              <a:t> - относящийся к делу). </a:t>
            </a:r>
          </a:p>
          <a:p>
            <a:r>
              <a:rPr lang="ru-RU" sz="2400" b="1" dirty="0"/>
              <a:t>   Релевантная информация - это данные, касающиеся только конкретной проблемы, человека, цели, периода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33952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Системообразующие принципы работы с родителями: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1111"/>
            <a:ext cx="8229600" cy="426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2274838"/>
            <a:ext cx="80648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7.Корпоративная паритетность информации</a:t>
            </a:r>
            <a:r>
              <a:rPr lang="ru-RU" sz="2000" b="1" dirty="0"/>
              <a:t>. Это специфический результат взаимного обмена сведениями между источниками информации и создание информационного пространство, а сама информация выступает как информационное поле.</a:t>
            </a:r>
          </a:p>
        </p:txBody>
      </p:sp>
    </p:spTree>
    <p:extLst>
      <p:ext uri="{BB962C8B-B14F-4D97-AF65-F5344CB8AC3E}">
        <p14:creationId xmlns:p14="http://schemas.microsoft.com/office/powerpoint/2010/main" val="12054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2204864"/>
            <a:ext cx="8229600" cy="4324350"/>
          </a:xfrm>
        </p:spPr>
        <p:txBody>
          <a:bodyPr/>
          <a:lstStyle/>
          <a:p>
            <a:r>
              <a:rPr lang="ru-RU" b="1" dirty="0" smtClean="0"/>
              <a:t>Социальное </a:t>
            </a:r>
            <a:r>
              <a:rPr lang="ru-RU" b="1" dirty="0"/>
              <a:t>партнерство семьи и ДОО необходимо рассматривать как резерв развития ребенка дошкольного </a:t>
            </a:r>
            <a:r>
              <a:rPr lang="ru-RU" b="1" dirty="0" smtClean="0"/>
              <a:t>возраста</a:t>
            </a:r>
          </a:p>
          <a:p>
            <a:endParaRPr lang="ru-RU" b="1" dirty="0" smtClean="0"/>
          </a:p>
          <a:p>
            <a:r>
              <a:rPr lang="ru-RU" b="1" dirty="0"/>
              <a:t>Помогать решать проблемы конкретной семьи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06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Классификация типов семьи: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b="1" dirty="0"/>
              <a:t>1.Семьи с уклоняющейся родительской позицией</a:t>
            </a:r>
            <a:br>
              <a:rPr lang="ru-RU" b="1" dirty="0"/>
            </a:br>
            <a:r>
              <a:rPr lang="ru-RU" b="1" dirty="0"/>
              <a:t>2. Семьи с отвергающей родительской позицией</a:t>
            </a:r>
            <a:br>
              <a:rPr lang="ru-RU" b="1" dirty="0"/>
            </a:br>
            <a:r>
              <a:rPr lang="ru-RU" b="1" dirty="0"/>
              <a:t>3. Семьи с чрезмерно требовательной родительской позицией</a:t>
            </a:r>
            <a:br>
              <a:rPr lang="ru-RU" b="1" dirty="0"/>
            </a:br>
            <a:r>
              <a:rPr lang="ru-RU" b="1" dirty="0"/>
              <a:t>4. Семьи с чрезмерно оберегающей родительской позицией </a:t>
            </a:r>
            <a:br>
              <a:rPr lang="ru-RU" b="1" dirty="0"/>
            </a:br>
            <a:r>
              <a:rPr lang="ru-RU" b="1" dirty="0"/>
              <a:t>5. Семьи с  разумной родительской позицией </a:t>
            </a:r>
            <a:br>
              <a:rPr lang="ru-RU" b="1" dirty="0"/>
            </a:b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13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76475"/>
            <a:ext cx="8229600" cy="42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2413338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Так формируется единое сообщество </a:t>
            </a:r>
          </a:p>
          <a:p>
            <a:r>
              <a:rPr lang="ru-RU" sz="3200" b="1" dirty="0"/>
              <a:t> «Семья – Детский сад», </a:t>
            </a:r>
          </a:p>
          <a:p>
            <a:r>
              <a:rPr lang="ru-RU" sz="3200" b="1" dirty="0"/>
              <a:t>   в котором все участники образовательного процесса – дети, педагоги, родители – получают импульс для собственного развития – каждый на своем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65239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Портрет современного родителя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имеют относительно высокий уровень информационной культуры;</a:t>
            </a:r>
          </a:p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7030A0"/>
                </a:solidFill>
              </a:rPr>
              <a:t>имеют среднее или высшее образование;</a:t>
            </a:r>
          </a:p>
          <a:p>
            <a:r>
              <a:rPr lang="ru-RU" b="1" dirty="0"/>
              <a:t>п</a:t>
            </a:r>
            <a:r>
              <a:rPr lang="ru-RU" b="1" dirty="0" smtClean="0"/>
              <a:t>отребительски относятся к ДОО, низкая готовность к включению в образовательную деятельность ОУ;</a:t>
            </a:r>
          </a:p>
          <a:p>
            <a:r>
              <a:rPr lang="ru-RU" b="1" dirty="0">
                <a:solidFill>
                  <a:srgbClr val="7030A0"/>
                </a:solidFill>
              </a:rPr>
              <a:t>д</a:t>
            </a:r>
            <a:r>
              <a:rPr lang="ru-RU" b="1" dirty="0" smtClean="0">
                <a:solidFill>
                  <a:srgbClr val="7030A0"/>
                </a:solidFill>
              </a:rPr>
              <a:t>ля них собственный ребенок </a:t>
            </a:r>
            <a:r>
              <a:rPr lang="ru-RU" b="1" dirty="0" err="1" smtClean="0">
                <a:solidFill>
                  <a:srgbClr val="7030A0"/>
                </a:solidFill>
              </a:rPr>
              <a:t>самоценность</a:t>
            </a:r>
            <a:r>
              <a:rPr lang="ru-RU" b="1" dirty="0" smtClean="0">
                <a:solidFill>
                  <a:srgbClr val="7030A0"/>
                </a:solidFill>
              </a:rPr>
              <a:t>, поэтому проблема его безопасности и комфорта в приоритете</a:t>
            </a:r>
            <a:r>
              <a:rPr lang="ru-RU" b="1" dirty="0" smtClean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614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2249488"/>
            <a:ext cx="7834064" cy="432435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3200" b="1" dirty="0" smtClean="0"/>
              <a:t>Современному педагогу необходимо быть профессионально компетентным, творчески активным, конкурентно способным, уметь позиционировать себя в условиях дошкольного учреждения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5693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MD\Desktop\ЧТО-НУЖНО - копия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8784976" cy="540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65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Портрет современного родителя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</a:t>
            </a:r>
            <a:r>
              <a:rPr lang="ru-RU" b="1" dirty="0" smtClean="0"/>
              <a:t>сознание родителями  себя и своего ребенка как правовых субъектов образования;</a:t>
            </a:r>
          </a:p>
          <a:p>
            <a:r>
              <a:rPr lang="ru-RU" b="1" dirty="0">
                <a:solidFill>
                  <a:srgbClr val="7030A0"/>
                </a:solidFill>
              </a:rPr>
              <a:t>м</a:t>
            </a:r>
            <a:r>
              <a:rPr lang="ru-RU" b="1" dirty="0" smtClean="0">
                <a:solidFill>
                  <a:srgbClr val="7030A0"/>
                </a:solidFill>
              </a:rPr>
              <a:t>огут быть требовательны и даже агрессивны в случае ущемления прав их ребенка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40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136904" cy="573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48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8911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Федеральный государственный образовательный стандарт дошкольного образования ( ФГОС ДО)</a:t>
            </a:r>
          </a:p>
        </p:txBody>
      </p:sp>
      <p:pic>
        <p:nvPicPr>
          <p:cNvPr id="3074" name="Picture 2" descr="C:\Users\AMD\Desktop\0005-003-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540" y="2159377"/>
            <a:ext cx="8352927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8" y="2551837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обеспечение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</a:t>
            </a:r>
          </a:p>
        </p:txBody>
      </p:sp>
    </p:spTree>
    <p:extLst>
      <p:ext uri="{BB962C8B-B14F-4D97-AF65-F5344CB8AC3E}">
        <p14:creationId xmlns:p14="http://schemas.microsoft.com/office/powerpoint/2010/main" val="386867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51710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Требования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к психолого-педагогическим </a:t>
            </a:r>
            <a:r>
              <a:rPr lang="ru-RU" sz="3200" b="1" dirty="0" smtClean="0">
                <a:solidFill>
                  <a:srgbClr val="FF0000"/>
                </a:solidFill>
              </a:rPr>
              <a:t>условиям: </a:t>
            </a:r>
            <a:r>
              <a:rPr lang="ru-RU" sz="3200" b="1" dirty="0">
                <a:solidFill>
                  <a:srgbClr val="FF0000"/>
                </a:solidFill>
              </a:rPr>
              <a:t>(ФГОС ДО</a:t>
            </a:r>
            <a:r>
              <a:rPr lang="ru-RU" sz="3200" b="1" dirty="0" smtClean="0">
                <a:solidFill>
                  <a:srgbClr val="FF0000"/>
                </a:solidFill>
              </a:rPr>
              <a:t>)+ </a:t>
            </a:r>
            <a:r>
              <a:rPr lang="ru-RU" sz="3200" b="1" dirty="0" err="1" smtClean="0">
                <a:solidFill>
                  <a:srgbClr val="FF0000"/>
                </a:solidFill>
              </a:rPr>
              <a:t>Профстандарт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b="1" dirty="0"/>
              <a:t>1.Построение </a:t>
            </a:r>
            <a:r>
              <a:rPr lang="ru-RU" b="1" dirty="0">
                <a:solidFill>
                  <a:srgbClr val="7030A0"/>
                </a:solidFill>
              </a:rPr>
              <a:t>взаимодействия с семьями </a:t>
            </a:r>
            <a:r>
              <a:rPr lang="ru-RU" b="1" dirty="0"/>
              <a:t>воспитанников в целях осуществления полноценного развития каждого ребёнка, </a:t>
            </a:r>
            <a:r>
              <a:rPr lang="ru-RU" b="1" dirty="0">
                <a:solidFill>
                  <a:srgbClr val="7030A0"/>
                </a:solidFill>
              </a:rPr>
              <a:t>вовлечение семей </a:t>
            </a:r>
            <a:r>
              <a:rPr lang="ru-RU" b="1" dirty="0"/>
              <a:t>воспитанников непосредственно в образовательный процесс.</a:t>
            </a:r>
          </a:p>
          <a:p>
            <a:pPr marL="109728" indent="0">
              <a:buNone/>
            </a:pPr>
            <a:r>
              <a:rPr lang="ru-RU" b="1" dirty="0">
                <a:solidFill>
                  <a:srgbClr val="7030A0"/>
                </a:solidFill>
              </a:rPr>
              <a:t>2.Открытый характер образовательного процесса </a:t>
            </a:r>
            <a:r>
              <a:rPr lang="ru-RU" b="1" dirty="0"/>
              <a:t>на основе сотрудничества </a:t>
            </a:r>
            <a:r>
              <a:rPr lang="ru-RU" b="1" dirty="0">
                <a:solidFill>
                  <a:srgbClr val="7030A0"/>
                </a:solidFill>
              </a:rPr>
              <a:t>с семьями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164570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1143000"/>
            <a:ext cx="7978080" cy="47342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В современном </a:t>
            </a:r>
            <a:r>
              <a:rPr lang="ru-RU" b="1" dirty="0" smtClean="0"/>
              <a:t>ДОО должны использоваться  </a:t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интерактивные </a:t>
            </a:r>
            <a:r>
              <a:rPr lang="ru-RU" b="1" dirty="0">
                <a:solidFill>
                  <a:srgbClr val="FF0000"/>
                </a:solidFill>
              </a:rPr>
              <a:t>формы </a:t>
            </a:r>
            <a:r>
              <a:rPr lang="ru-RU" b="1" dirty="0"/>
              <a:t>сотрудничества с родителями, позволяющие вовлечь их в процесс обучения, развития и познания собственного </a:t>
            </a:r>
            <a:r>
              <a:rPr lang="ru-RU" b="1" dirty="0" smtClean="0"/>
              <a:t>ребенка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369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1124744"/>
            <a:ext cx="8229600" cy="459519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И</a:t>
            </a:r>
            <a:r>
              <a:rPr lang="ru-RU" b="1" dirty="0" smtClean="0">
                <a:solidFill>
                  <a:srgbClr val="FF0000"/>
                </a:solidFill>
              </a:rPr>
              <a:t>нтерактивные </a:t>
            </a:r>
            <a:r>
              <a:rPr lang="ru-RU" b="1" dirty="0">
                <a:solidFill>
                  <a:srgbClr val="FF0000"/>
                </a:solidFill>
              </a:rPr>
              <a:t>формы </a:t>
            </a:r>
            <a:r>
              <a:rPr lang="ru-RU" b="1" dirty="0"/>
              <a:t>взаимодействия </a:t>
            </a:r>
            <a:r>
              <a:rPr lang="ru-RU" b="1" dirty="0" smtClean="0"/>
              <a:t>– диалог</a:t>
            </a:r>
            <a:r>
              <a:rPr lang="ru-RU" b="1" dirty="0"/>
              <a:t>, в ходе которого осуществляется </a:t>
            </a:r>
            <a:r>
              <a:rPr lang="ru-RU" b="1" dirty="0" smtClean="0"/>
              <a:t>взаимодействие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7319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Основные </a:t>
            </a:r>
            <a:r>
              <a:rPr lang="ru-RU" b="1" dirty="0">
                <a:solidFill>
                  <a:srgbClr val="FF0000"/>
                </a:solidFill>
              </a:rPr>
              <a:t>характеристики «</a:t>
            </a:r>
            <a:r>
              <a:rPr lang="ru-RU" b="1" dirty="0" err="1">
                <a:solidFill>
                  <a:srgbClr val="FF0000"/>
                </a:solidFill>
              </a:rPr>
              <a:t>интерактива</a:t>
            </a:r>
            <a:r>
              <a:rPr lang="ru-RU" b="1" dirty="0">
                <a:solidFill>
                  <a:srgbClr val="FF0000"/>
                </a:solidFill>
              </a:rPr>
              <a:t>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все участники оказываются вовлеченными в процесс познания, обсуждения;</a:t>
            </a:r>
          </a:p>
          <a:p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участник вносит свой особый индивидуальный </a:t>
            </a:r>
            <a:r>
              <a:rPr lang="ru-RU" b="1" dirty="0" smtClean="0"/>
              <a:t>вклад;</a:t>
            </a:r>
          </a:p>
          <a:p>
            <a:endParaRPr lang="ru-RU" b="1" dirty="0" smtClean="0"/>
          </a:p>
          <a:p>
            <a:r>
              <a:rPr lang="ru-RU" b="1" dirty="0"/>
              <a:t>удовлетворенность членов группы совместной </a:t>
            </a:r>
            <a:r>
              <a:rPr lang="ru-RU" b="1" dirty="0" smtClean="0"/>
              <a:t>деятельностью и т.д.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379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190</TotalTime>
  <Words>555</Words>
  <Application>Microsoft Office PowerPoint</Application>
  <PresentationFormat>Экран (4:3)</PresentationFormat>
  <Paragraphs>67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Городская</vt:lpstr>
      <vt:lpstr>Позиция современного педагога в работе с родителями</vt:lpstr>
      <vt:lpstr>Портрет современного родителя</vt:lpstr>
      <vt:lpstr>Портрет современного родителя</vt:lpstr>
      <vt:lpstr>Презентация PowerPoint</vt:lpstr>
      <vt:lpstr>Федеральный государственный образовательный стандарт дошкольного образования ( ФГОС ДО)</vt:lpstr>
      <vt:lpstr>Требования  к психолого-педагогическим условиям: (ФГОС ДО)+ Профстандарт</vt:lpstr>
      <vt:lpstr>В современном ДОО должны использоваться   интерактивные формы сотрудничества с родителями, позволяющие вовлечь их в процесс обучения, развития и познания собственного ребенка</vt:lpstr>
      <vt:lpstr>Интерактивные формы взаимодействия – диалог, в ходе которого осуществляется взаимодействие</vt:lpstr>
      <vt:lpstr>Основные характеристики «интерактива»:</vt:lpstr>
      <vt:lpstr>интерактивные формы работы с родителями, основанные на сотрудничестве и взаимодействии педагогов и родителей:</vt:lpstr>
      <vt:lpstr>Цели интерактивного взаимодействия :</vt:lpstr>
      <vt:lpstr>Расширение коммуникативных возможностей Интернета:</vt:lpstr>
      <vt:lpstr>Расширение коммуникативных возможностей Интернета:</vt:lpstr>
      <vt:lpstr>Системообразующие принципы работы с родителями:</vt:lpstr>
      <vt:lpstr>Системообразующие принципы работы с родителями:</vt:lpstr>
      <vt:lpstr>Системообразующие принципы работы с родителями:</vt:lpstr>
      <vt:lpstr>Презентация PowerPoint</vt:lpstr>
      <vt:lpstr>Классификация типов семьи: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AMD</dc:creator>
  <cp:lastModifiedBy>AMD</cp:lastModifiedBy>
  <cp:revision>24</cp:revision>
  <dcterms:created xsi:type="dcterms:W3CDTF">2019-03-08T07:24:23Z</dcterms:created>
  <dcterms:modified xsi:type="dcterms:W3CDTF">2019-03-11T14:58:28Z</dcterms:modified>
</cp:coreProperties>
</file>